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2"/>
  </p:notesMasterIdLst>
  <p:sldIdLst>
    <p:sldId id="344" r:id="rId4"/>
    <p:sldId id="555" r:id="rId5"/>
    <p:sldId id="560" r:id="rId6"/>
    <p:sldId id="561" r:id="rId7"/>
    <p:sldId id="562" r:id="rId8"/>
    <p:sldId id="563" r:id="rId9"/>
    <p:sldId id="564" r:id="rId10"/>
    <p:sldId id="434" r:id="rId1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BE4C"/>
    <a:srgbClr val="578D33"/>
    <a:srgbClr val="006FB8"/>
    <a:srgbClr val="005996"/>
    <a:srgbClr val="CF5D17"/>
    <a:srgbClr val="54824C"/>
    <a:srgbClr val="A94D0F"/>
    <a:srgbClr val="FEE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660"/>
  </p:normalViewPr>
  <p:slideViewPr>
    <p:cSldViewPr snapToGrid="0">
      <p:cViewPr>
        <p:scale>
          <a:sx n="70" d="100"/>
          <a:sy n="70" d="100"/>
        </p:scale>
        <p:origin x="-123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60" cy="498135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2"/>
            <a:ext cx="2945660" cy="498135"/>
          </a:xfrm>
          <a:prstGeom prst="rect">
            <a:avLst/>
          </a:prstGeom>
        </p:spPr>
        <p:txBody>
          <a:bodyPr vert="horz" lIns="91423" tIns="45711" rIns="91423" bIns="45711" rtlCol="0"/>
          <a:lstStyle>
            <a:lvl1pPr algn="r">
              <a:defRPr sz="1200"/>
            </a:lvl1pPr>
          </a:lstStyle>
          <a:p>
            <a:fld id="{11E96FC5-BAA7-4BA0-BBDF-86BF95146BC8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1" rIns="91423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1"/>
            <a:ext cx="5438140" cy="3909239"/>
          </a:xfrm>
          <a:prstGeom prst="rect">
            <a:avLst/>
          </a:prstGeom>
        </p:spPr>
        <p:txBody>
          <a:bodyPr vert="horz" lIns="91423" tIns="45711" rIns="91423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60" cy="498134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30092"/>
            <a:ext cx="2945660" cy="498134"/>
          </a:xfrm>
          <a:prstGeom prst="rect">
            <a:avLst/>
          </a:prstGeom>
        </p:spPr>
        <p:txBody>
          <a:bodyPr vert="horz" lIns="91423" tIns="45711" rIns="91423" bIns="45711" rtlCol="0" anchor="b"/>
          <a:lstStyle>
            <a:lvl1pPr algn="r">
              <a:defRPr sz="1200"/>
            </a:lvl1pPr>
          </a:lstStyle>
          <a:p>
            <a:fld id="{C1A5C221-F283-4B27-853E-ABD975FF62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12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77863" y="809625"/>
            <a:ext cx="5397500" cy="4049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C3914E-F574-4736-80D2-B1CDF66386F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2103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9215" indent="-284314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7251" indent="-22745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92152" indent="-22745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7052" indent="-22745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01955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6853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11754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66655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4CE5DC-CCE8-49C7-A83A-936C4AD0F38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850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9215" indent="-284314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7251" indent="-22745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92152" indent="-22745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7052" indent="-22745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01955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6853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11754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66655" indent="-2274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4CE5DC-CCE8-49C7-A83A-936C4AD0F38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85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729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4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43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729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54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454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795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277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8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189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9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54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32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40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43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072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126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7198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66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589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7784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81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4549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3137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0076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7752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97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79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27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88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1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91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3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585C6-D62D-46F5-ACC0-27C3AD348F32}" type="datetimeFigureOut">
              <a:rPr lang="ru-RU" smtClean="0"/>
              <a:t>19.07.2017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5690C-A273-47D1-BD6D-5226EDB753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13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3244" y="6372036"/>
            <a:ext cx="2690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Великий Новгород, </a:t>
            </a:r>
            <a:r>
              <a:rPr lang="ru-RU" sz="16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373216"/>
            <a:ext cx="50405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В.В. Абрамченко</a:t>
            </a:r>
            <a:r>
              <a:rPr lang="ru-RU" dirty="0"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заместитель Министра экономического развития Российской Федерации – руководитель Росреестра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65749" y="1682841"/>
            <a:ext cx="6974007" cy="10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 defTabSz="889000">
              <a:lnSpc>
                <a:spcPct val="150000"/>
              </a:lnSpc>
            </a:pP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Внедрение целевых моделей </a:t>
            </a:r>
            <a:b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22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8908" y="2232198"/>
            <a:ext cx="829463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150000"/>
              </a:lnSpc>
            </a:pPr>
            <a: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«Регистрация права собственности на земельные участки </a:t>
            </a: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</a:t>
            </a:r>
            <a: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объекты недвижимого имущества</a:t>
            </a: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»</a:t>
            </a:r>
            <a: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2200" b="1" dirty="0">
              <a:solidFill>
                <a:srgbClr val="0070C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9731" y="3390825"/>
            <a:ext cx="82038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150000"/>
              </a:lnSpc>
            </a:pPr>
            <a: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«Постановка на кадастровый учет земельных участков </a:t>
            </a: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</a:t>
            </a:r>
            <a:r>
              <a:rPr lang="ru-RU" sz="2200" b="1" dirty="0">
                <a:solidFill>
                  <a:srgbClr val="0070C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объектов недвижимого имущества»</a:t>
            </a:r>
          </a:p>
        </p:txBody>
      </p:sp>
    </p:spTree>
    <p:extLst>
      <p:ext uri="{BB962C8B-B14F-4D97-AF65-F5344CB8AC3E}">
        <p14:creationId xmlns:p14="http://schemas.microsoft.com/office/powerpoint/2010/main" val="4223479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Прямоугольник 1034"/>
          <p:cNvSpPr/>
          <p:nvPr/>
        </p:nvSpPr>
        <p:spPr>
          <a:xfrm>
            <a:off x="35496" y="836711"/>
            <a:ext cx="9073008" cy="5688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1314056" y="-10632"/>
            <a:ext cx="7844290" cy="76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defTabSz="889000">
              <a:lnSpc>
                <a:spcPct val="90000"/>
              </a:lnSpc>
            </a:pPr>
            <a:r>
              <a:rPr lang="ru-RU" sz="20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ИНВЕСТИЦИОННЫЙ КЛИМАТ РЕГИОНОВ</a:t>
            </a:r>
            <a:endParaRPr lang="ru-RU" sz="20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2582" y="1007530"/>
            <a:ext cx="8774544" cy="646331"/>
          </a:xfrm>
          <a:prstGeom prst="rect">
            <a:avLst/>
          </a:prstGeom>
          <a:solidFill>
            <a:srgbClr val="006FB8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Реализация целевых моделей упрощения процедур ведения бизнеса и инвестиционной привлекательности субъектов Российской Федерации</a:t>
            </a:r>
          </a:p>
        </p:txBody>
      </p:sp>
      <p:sp>
        <p:nvSpPr>
          <p:cNvPr id="5" name="Хорда 4"/>
          <p:cNvSpPr/>
          <p:nvPr/>
        </p:nvSpPr>
        <p:spPr>
          <a:xfrm rot="13389970">
            <a:off x="3693036" y="2488866"/>
            <a:ext cx="1978925" cy="1978925"/>
          </a:xfrm>
          <a:prstGeom prst="chord">
            <a:avLst>
              <a:gd name="adj1" fmla="val 2700000"/>
              <a:gd name="adj2" fmla="val 13746573"/>
            </a:avLst>
          </a:prstGeom>
          <a:solidFill>
            <a:srgbClr val="7ABE4C"/>
          </a:solidFill>
          <a:ln>
            <a:noFill/>
          </a:ln>
          <a:effectLst>
            <a:outerShdw blurRad="406400" dist="38100" dir="2700000" sx="107000" sy="107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Хорда 15"/>
          <p:cNvSpPr/>
          <p:nvPr/>
        </p:nvSpPr>
        <p:spPr>
          <a:xfrm rot="2642210">
            <a:off x="3659415" y="2480311"/>
            <a:ext cx="1978925" cy="1978925"/>
          </a:xfrm>
          <a:prstGeom prst="chord">
            <a:avLst>
              <a:gd name="adj1" fmla="val 2700000"/>
              <a:gd name="adj2" fmla="val 13746573"/>
            </a:avLst>
          </a:prstGeom>
          <a:solidFill>
            <a:srgbClr val="006FB8"/>
          </a:solidFill>
          <a:ln>
            <a:noFill/>
          </a:ln>
          <a:effectLst>
            <a:outerShdw blurRad="406400" dist="38100" dir="8100000" sx="107000" sy="107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pavlovy.com/wp-content/uploads/2016/01/gorodgs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483" y="2544625"/>
            <a:ext cx="1649092" cy="143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olotoyscarabey.ru/upload/medialibrary/b8a/b8a7fbfb9284deed62f0af933738fd7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030" y="3125372"/>
            <a:ext cx="1706493" cy="170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 flipV="1">
            <a:off x="205381" y="2724251"/>
            <a:ext cx="0" cy="159740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1179" y="2126977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УТВЕРЖДЕНО </a:t>
            </a:r>
            <a:r>
              <a:rPr lang="ru-RU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12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ЦЕЛЕВЫХ МОДЕЛЕЙ, В Т.Ч.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107169" y="2544625"/>
            <a:ext cx="205200" cy="20471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209769" y="3731087"/>
            <a:ext cx="212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205381" y="2911172"/>
            <a:ext cx="2124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Прямоугольник 1033"/>
          <p:cNvSpPr/>
          <p:nvPr/>
        </p:nvSpPr>
        <p:spPr>
          <a:xfrm>
            <a:off x="3384752" y="527268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prstClr val="black">
                  <a:lumMod val="75000"/>
                  <a:lumOff val="25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7781" y="2740554"/>
            <a:ext cx="34576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«</a:t>
            </a:r>
            <a:r>
              <a:rPr lang="ru-RU" sz="1600" b="1" dirty="0"/>
              <a:t>Регистрация права собственности на земельные участки и объекты недвижимого имущества</a:t>
            </a:r>
            <a:r>
              <a:rPr lang="ru-RU" sz="1600" b="1" dirty="0" smtClean="0"/>
              <a:t>»</a:t>
            </a:r>
          </a:p>
          <a:p>
            <a:endParaRPr lang="ru-RU" sz="600" dirty="0"/>
          </a:p>
          <a:p>
            <a:r>
              <a:rPr lang="ru-RU" sz="1600" b="1" dirty="0"/>
              <a:t>«Постановка на кадастровый учет земельных участков и объектов недвижимого имущества</a:t>
            </a:r>
            <a:r>
              <a:rPr lang="ru-RU" sz="1600" b="1" dirty="0" smtClean="0"/>
              <a:t>»</a:t>
            </a:r>
            <a:endParaRPr lang="ru-RU" sz="16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71593" y="2145697"/>
            <a:ext cx="3583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Exo 2"/>
                <a:cs typeface="Segoe UI" panose="020B0502040204020203" pitchFamily="34" charset="0"/>
              </a:rPr>
              <a:t>Утверждены </a:t>
            </a:r>
            <a:r>
              <a:rPr lang="ru-RU" sz="1600" b="1" dirty="0">
                <a:solidFill>
                  <a:srgbClr val="578D33"/>
                </a:solidFill>
                <a:latin typeface="Exo 2"/>
                <a:cs typeface="Segoe UI" panose="020B0502040204020203" pitchFamily="34" charset="0"/>
              </a:rPr>
              <a:t>целевые показатели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Exo 2"/>
                <a:cs typeface="Segoe UI" panose="020B0502040204020203" pitchFamily="34" charset="0"/>
              </a:rPr>
              <a:t>на период 2017 - 2021 годов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310540" y="4678287"/>
            <a:ext cx="5934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25943" y="3331143"/>
            <a:ext cx="0" cy="13319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356824" y="4204670"/>
            <a:ext cx="13964" cy="134103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118963" y="4700261"/>
            <a:ext cx="716863" cy="646331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</a:t>
            </a:r>
            <a:r>
              <a:rPr lang="ru-RU" sz="3600" b="1" dirty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738779" y="4800111"/>
            <a:ext cx="2516695" cy="553998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«дорожных карт» </a:t>
            </a:r>
          </a:p>
          <a:p>
            <a:pPr algn="ctr"/>
            <a:r>
              <a:rPr lang="ru-RU" sz="15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регистрации прав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1133984" y="5545708"/>
            <a:ext cx="716863" cy="646331"/>
          </a:xfrm>
          <a:prstGeom prst="rect">
            <a:avLst/>
          </a:prstGeom>
          <a:noFill/>
          <a:ln w="5080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</a:t>
            </a:r>
            <a:r>
              <a:rPr lang="ru-RU" sz="3600" b="1" dirty="0">
                <a:solidFill>
                  <a:srgbClr val="006FB8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1801947" y="5657608"/>
            <a:ext cx="2729946" cy="553998"/>
          </a:xfrm>
          <a:prstGeom prst="rect">
            <a:avLst/>
          </a:prstGeom>
          <a:noFill/>
          <a:ln w="50800">
            <a:noFill/>
          </a:ln>
        </p:spPr>
        <p:txBody>
          <a:bodyPr wrap="square">
            <a:spAutoFit/>
          </a:bodyPr>
          <a:lstStyle/>
          <a:p>
            <a:r>
              <a:rPr lang="ru-RU" sz="15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«дорожных карт» </a:t>
            </a:r>
          </a:p>
          <a:p>
            <a:r>
              <a:rPr lang="ru-RU" sz="15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кадастровому учету</a:t>
            </a: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H="1">
            <a:off x="2791279" y="5545708"/>
            <a:ext cx="59347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ямоугольник 80"/>
          <p:cNvSpPr/>
          <p:nvPr/>
        </p:nvSpPr>
        <p:spPr>
          <a:xfrm>
            <a:off x="3875413" y="4734077"/>
            <a:ext cx="5080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Exo 2"/>
                <a:cs typeface="Segoe UI" panose="020B0502040204020203" pitchFamily="34" charset="0"/>
              </a:rPr>
              <a:t>Первый отчет о реализации «дорожных карт» необходимо направить в Правительство </a:t>
            </a:r>
            <a:r>
              <a:rPr lang="ru-RU" sz="1600" dirty="0" smtClean="0">
                <a:latin typeface="Exo 2"/>
                <a:cs typeface="Segoe UI" panose="020B0502040204020203" pitchFamily="34" charset="0"/>
              </a:rPr>
              <a:t>РФ</a:t>
            </a:r>
            <a:br>
              <a:rPr lang="ru-RU" sz="1600" dirty="0" smtClean="0">
                <a:latin typeface="Exo 2"/>
                <a:cs typeface="Segoe UI" panose="020B0502040204020203" pitchFamily="34" charset="0"/>
              </a:rPr>
            </a:br>
            <a:r>
              <a:rPr lang="ru-RU" sz="1600" dirty="0" smtClean="0">
                <a:latin typeface="Exo 2"/>
                <a:cs typeface="Segoe UI" panose="020B0502040204020203" pitchFamily="34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Exo 2"/>
                <a:cs typeface="Segoe UI" panose="020B0502040204020203" pitchFamily="34" charset="0"/>
              </a:rPr>
              <a:t>до 1 сентября 2017 года</a:t>
            </a:r>
            <a:r>
              <a:rPr lang="ru-RU" sz="1600" dirty="0">
                <a:latin typeface="Exo 2"/>
                <a:cs typeface="Segoe UI" panose="020B0502040204020203" pitchFamily="34" charset="0"/>
              </a:rPr>
              <a:t> </a:t>
            </a:r>
            <a:r>
              <a:rPr lang="ru-RU" sz="1600" dirty="0" smtClean="0">
                <a:latin typeface="Exo 2"/>
                <a:cs typeface="Segoe UI" panose="020B0502040204020203" pitchFamily="34" charset="0"/>
              </a:rPr>
              <a:t>(</a:t>
            </a:r>
            <a:r>
              <a:rPr lang="ru-RU" sz="1600" dirty="0">
                <a:latin typeface="Exo 2"/>
                <a:cs typeface="Segoe UI" panose="020B0502040204020203" pitchFamily="34" charset="0"/>
              </a:rPr>
              <a:t>п.7 распоряжения Правительства РФ № 147-р)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5636236" y="3107839"/>
            <a:ext cx="345604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>
                <a:solidFill>
                  <a:srgbClr val="333333"/>
                </a:solidFill>
                <a:latin typeface="Exo 2"/>
                <a:cs typeface="Arial" pitchFamily="34" charset="0"/>
              </a:rPr>
              <a:t>Первым зам. Председателя Правительства РФ И.И. Шуваловым подписаны Методические рекомендации по внедрению целевых моделей</a:t>
            </a:r>
          </a:p>
        </p:txBody>
      </p:sp>
      <p:sp>
        <p:nvSpPr>
          <p:cNvPr id="86" name="Номер слайда 3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2</a:t>
            </a:fld>
            <a:endParaRPr lang="uk-UA" sz="1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26400" y="6002846"/>
            <a:ext cx="508000" cy="476767"/>
          </a:xfrm>
          <a:prstGeom prst="rect">
            <a:avLst/>
          </a:prstGeom>
          <a:solidFill>
            <a:srgbClr val="7ABE4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Прямоугольник 1037"/>
          <p:cNvSpPr/>
          <p:nvPr/>
        </p:nvSpPr>
        <p:spPr>
          <a:xfrm>
            <a:off x="7726102" y="5957200"/>
            <a:ext cx="914400" cy="568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NumberBall"/>
          <p:cNvSpPr>
            <a:spLocks noChangeAspect="1" noChangeArrowheads="1"/>
          </p:cNvSpPr>
          <p:nvPr/>
        </p:nvSpPr>
        <p:spPr bwMode="gray">
          <a:xfrm>
            <a:off x="99301" y="2687331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1042" y="2680062"/>
            <a:ext cx="51383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Уровень предоставления услуги 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r>
              <a:rPr lang="ru-RU" sz="1400" dirty="0" smtClean="0">
                <a:latin typeface="Exo 2"/>
                <a:cs typeface="Arial" pitchFamily="34" charset="0"/>
              </a:rPr>
              <a:t>по </a:t>
            </a:r>
            <a:r>
              <a:rPr lang="ru-RU" sz="1400" dirty="0">
                <a:latin typeface="Exo 2"/>
                <a:cs typeface="Arial" pitchFamily="34" charset="0"/>
              </a:rPr>
              <a:t>государственной регистрации 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r>
              <a:rPr lang="ru-RU" sz="1400" dirty="0" smtClean="0">
                <a:latin typeface="Exo 2"/>
                <a:cs typeface="Arial" pitchFamily="34" charset="0"/>
              </a:rPr>
              <a:t>прав </a:t>
            </a:r>
            <a:r>
              <a:rPr lang="ru-RU" sz="1400" dirty="0">
                <a:latin typeface="Exo 2"/>
                <a:cs typeface="Arial" pitchFamily="34" charset="0"/>
              </a:rPr>
              <a:t>через </a:t>
            </a:r>
            <a:r>
              <a:rPr lang="ru-RU" sz="1400" dirty="0" smtClean="0">
                <a:latin typeface="Exo 2"/>
                <a:cs typeface="Arial" pitchFamily="34" charset="0"/>
              </a:rPr>
              <a:t>МФЦ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1042" y="3472589"/>
            <a:ext cx="66012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Доступность подачи </a:t>
            </a:r>
            <a:r>
              <a:rPr lang="ru-RU" sz="1400" dirty="0" smtClean="0">
                <a:latin typeface="Exo 2"/>
                <a:cs typeface="Arial" pitchFamily="34" charset="0"/>
              </a:rPr>
              <a:t>заявлений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kern="0" dirty="0">
              <a:solidFill>
                <a:srgbClr val="000000"/>
              </a:solidFill>
              <a:latin typeface="Exo 2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1042" y="3912235"/>
            <a:ext cx="338746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Обеспечение межведомственного взаимодействия посредством </a:t>
            </a:r>
            <a:r>
              <a:rPr lang="ru-RU" sz="1400" dirty="0" smtClean="0">
                <a:latin typeface="Exo 2"/>
                <a:cs typeface="Arial" pitchFamily="34" charset="0"/>
              </a:rPr>
              <a:t>СМЭВ при </a:t>
            </a:r>
            <a:r>
              <a:rPr lang="ru-RU" sz="1400" dirty="0">
                <a:latin typeface="Exo 2"/>
                <a:cs typeface="Arial" pitchFamily="34" charset="0"/>
              </a:rPr>
              <a:t>осуществлении </a:t>
            </a:r>
            <a:r>
              <a:rPr lang="ru-RU" sz="1400" dirty="0" smtClean="0">
                <a:latin typeface="Exo 2"/>
                <a:cs typeface="Arial" pitchFamily="34" charset="0"/>
              </a:rPr>
              <a:t>кадастрового </a:t>
            </a:r>
            <a:r>
              <a:rPr lang="ru-RU" sz="1400" dirty="0">
                <a:latin typeface="Exo 2"/>
                <a:cs typeface="Arial" pitchFamily="34" charset="0"/>
              </a:rPr>
              <a:t>учета и (или) </a:t>
            </a:r>
            <a:r>
              <a:rPr lang="ru-RU" sz="1400" dirty="0" smtClean="0">
                <a:latin typeface="Exo 2"/>
                <a:cs typeface="Arial" pitchFamily="34" charset="0"/>
              </a:rPr>
              <a:t>регистрации прав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rgbClr val="00B050"/>
              </a:solidFill>
              <a:latin typeface="Exo 2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0436" y="5045450"/>
            <a:ext cx="6774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Срок регистрации прав </a:t>
            </a:r>
            <a:r>
              <a:rPr lang="ru-RU" sz="1400" dirty="0" smtClean="0">
                <a:latin typeface="Exo 2"/>
                <a:cs typeface="Arial" pitchFamily="34" charset="0"/>
              </a:rPr>
              <a:t>собственности</a:t>
            </a:r>
          </a:p>
        </p:txBody>
      </p:sp>
      <p:sp>
        <p:nvSpPr>
          <p:cNvPr id="14" name="NumberBall"/>
          <p:cNvSpPr>
            <a:spLocks noChangeAspect="1" noChangeArrowheads="1"/>
          </p:cNvSpPr>
          <p:nvPr/>
        </p:nvSpPr>
        <p:spPr bwMode="gray">
          <a:xfrm>
            <a:off x="99300" y="3357436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1.2</a:t>
            </a:r>
          </a:p>
        </p:txBody>
      </p:sp>
      <p:sp>
        <p:nvSpPr>
          <p:cNvPr id="15" name="NumberBall"/>
          <p:cNvSpPr>
            <a:spLocks noChangeAspect="1" noChangeArrowheads="1"/>
          </p:cNvSpPr>
          <p:nvPr/>
        </p:nvSpPr>
        <p:spPr bwMode="gray">
          <a:xfrm>
            <a:off x="99301" y="4069749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2.1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NumberBall"/>
          <p:cNvSpPr>
            <a:spLocks noChangeAspect="1" noChangeArrowheads="1"/>
          </p:cNvSpPr>
          <p:nvPr/>
        </p:nvSpPr>
        <p:spPr bwMode="gray">
          <a:xfrm>
            <a:off x="99301" y="4902244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2.2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941" y="100447"/>
            <a:ext cx="89661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ГОСУДАРСТВЕННАЯ РЕГИСТРАЦИЯ ПРАВА СОБСТВЕННОСТИ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ЗЕМЕЛЬНЫЕ УЧАСТКИ И ОБЪЕКТЫ НЕДВИЖИМОГО ИМУЩЕСТВА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Номер слайда 3"/>
          <p:cNvSpPr txBox="1">
            <a:spLocks/>
          </p:cNvSpPr>
          <p:nvPr/>
        </p:nvSpPr>
        <p:spPr>
          <a:xfrm>
            <a:off x="6982564" y="6515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3</a:t>
            </a:fld>
            <a:endParaRPr lang="uk-UA" sz="16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10435" y="5780582"/>
            <a:ext cx="68161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Качество регистрационного процесса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endParaRPr lang="ru-RU" sz="1200" b="1" dirty="0">
              <a:solidFill>
                <a:schemeClr val="accent2"/>
              </a:solidFill>
              <a:latin typeface="Exo 2"/>
              <a:cs typeface="Arial" pitchFamily="34" charset="0"/>
            </a:endParaRPr>
          </a:p>
        </p:txBody>
      </p:sp>
      <p:sp>
        <p:nvSpPr>
          <p:cNvPr id="27" name="NumberBall"/>
          <p:cNvSpPr>
            <a:spLocks noChangeAspect="1" noChangeArrowheads="1"/>
          </p:cNvSpPr>
          <p:nvPr/>
        </p:nvSpPr>
        <p:spPr bwMode="gray">
          <a:xfrm>
            <a:off x="99301" y="5701473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2.3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9" name="Picture 5" descr="C:\Documents and Settings\odaynik_di\Рабочий сто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9" y="779285"/>
            <a:ext cx="8082450" cy="10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7742679" y="2631194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77,4</a:t>
            </a:r>
            <a:r>
              <a:rPr lang="ru-RU" sz="2800" b="1" dirty="0" smtClean="0">
                <a:solidFill>
                  <a:schemeClr val="accent1"/>
                </a:solidFill>
              </a:rPr>
              <a:t>%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526545" y="3187893"/>
            <a:ext cx="1465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4,7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шт./д.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05447" y="3909092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44,8%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775812" y="4780464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6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ru-RU" sz="2400" b="1" dirty="0" err="1" smtClean="0">
                <a:solidFill>
                  <a:schemeClr val="accent1"/>
                </a:solidFill>
              </a:rPr>
              <a:t>дн</a:t>
            </a:r>
            <a:r>
              <a:rPr lang="ru-RU" sz="2400" b="1" dirty="0" smtClean="0">
                <a:solidFill>
                  <a:schemeClr val="accent1"/>
                </a:solidFill>
              </a:rPr>
              <a:t>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7824734" y="5518971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5,95%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687846" y="4257244"/>
            <a:ext cx="835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7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шт.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808400" y="5857726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1,11%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542879" y="3472589"/>
            <a:ext cx="1465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5,2 </a:t>
            </a:r>
            <a:r>
              <a:rPr lang="ru-RU" sz="2400" b="1" dirty="0" smtClean="0">
                <a:solidFill>
                  <a:schemeClr val="accent1"/>
                </a:solidFill>
              </a:rPr>
              <a:t>шт</a:t>
            </a:r>
            <a:r>
              <a:rPr lang="ru-RU" sz="2400" b="1" dirty="0" smtClean="0">
                <a:solidFill>
                  <a:schemeClr val="accent1"/>
                </a:solidFill>
              </a:rPr>
              <a:t>./д.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99301" y="2599079"/>
            <a:ext cx="88961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9805" y="1815476"/>
            <a:ext cx="13372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Целевые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>
                <a:solidFill>
                  <a:srgbClr val="333333"/>
                </a:solidFill>
                <a:latin typeface="Exo 2"/>
              </a:rPr>
              <a:t>31.12.2017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321509" y="2021158"/>
            <a:ext cx="23822" cy="449325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26545" y="1816163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Среднее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 smtClean="0">
                <a:solidFill>
                  <a:srgbClr val="00B050"/>
                </a:solidFill>
                <a:latin typeface="Exo 2"/>
              </a:rPr>
              <a:t>30.06.2017</a:t>
            </a:r>
            <a:endParaRPr lang="ru-RU" sz="1400" b="1" dirty="0">
              <a:solidFill>
                <a:srgbClr val="00B050"/>
              </a:solidFill>
              <a:latin typeface="Exo 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027453" y="2639430"/>
            <a:ext cx="1462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70%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5906986" y="3311004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19 </a:t>
            </a:r>
            <a:r>
              <a:rPr lang="ru-RU" sz="2400" b="1" dirty="0">
                <a:solidFill>
                  <a:srgbClr val="7ABE4C"/>
                </a:solidFill>
              </a:rPr>
              <a:t>шт./д.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6036267" y="3935326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50%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6027453" y="4800406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7 </a:t>
            </a:r>
            <a:r>
              <a:rPr lang="ru-RU" sz="2800" b="1" dirty="0" err="1">
                <a:solidFill>
                  <a:srgbClr val="7ABE4C"/>
                </a:solidFill>
              </a:rPr>
              <a:t>дн</a:t>
            </a:r>
            <a:r>
              <a:rPr lang="ru-RU" sz="2800" b="1" dirty="0">
                <a:solidFill>
                  <a:srgbClr val="7ABE4C"/>
                </a:solidFill>
              </a:rPr>
              <a:t>.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4674565" y="4105343"/>
            <a:ext cx="13695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о</a:t>
            </a:r>
            <a:r>
              <a:rPr lang="ru-RU" sz="1200" dirty="0" smtClean="0"/>
              <a:t>тветов в эл. виде</a:t>
            </a:r>
            <a:endParaRPr lang="ru-RU" sz="12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4727656" y="4343121"/>
            <a:ext cx="12741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к</a:t>
            </a:r>
            <a:r>
              <a:rPr lang="ru-RU" sz="1200" dirty="0" smtClean="0"/>
              <a:t>ол-во сведений</a:t>
            </a:r>
            <a:endParaRPr lang="ru-RU" sz="12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6027453" y="4257244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8 </a:t>
            </a:r>
            <a:r>
              <a:rPr lang="ru-RU" sz="2800" b="1" dirty="0" smtClean="0">
                <a:solidFill>
                  <a:srgbClr val="7ABE4C"/>
                </a:solidFill>
              </a:rPr>
              <a:t>шт.</a:t>
            </a:r>
            <a:endParaRPr lang="ru-RU" sz="2000" b="1" dirty="0">
              <a:solidFill>
                <a:srgbClr val="65A33B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727656" y="4902244"/>
            <a:ext cx="14441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с</a:t>
            </a:r>
            <a:r>
              <a:rPr lang="ru-RU" sz="1200" dirty="0" smtClean="0"/>
              <a:t>редний факт. срок</a:t>
            </a:r>
            <a:endParaRPr lang="ru-RU" sz="1200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4970453" y="5253875"/>
            <a:ext cx="9284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ч</a:t>
            </a:r>
            <a:r>
              <a:rPr lang="ru-RU" sz="1200" dirty="0" smtClean="0"/>
              <a:t>ерез МФЦ</a:t>
            </a:r>
            <a:endParaRPr lang="ru-RU" sz="1200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6026651" y="5118734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9 </a:t>
            </a:r>
            <a:r>
              <a:rPr lang="ru-RU" sz="2800" b="1" dirty="0" err="1">
                <a:solidFill>
                  <a:srgbClr val="7ABE4C"/>
                </a:solidFill>
              </a:rPr>
              <a:t>дн</a:t>
            </a:r>
            <a:r>
              <a:rPr lang="ru-RU" sz="2800" b="1" dirty="0">
                <a:solidFill>
                  <a:srgbClr val="7ABE4C"/>
                </a:solidFill>
              </a:rPr>
              <a:t>.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6026651" y="5565339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6,6%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6027453" y="5910038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ABE4C"/>
                </a:solidFill>
              </a:rPr>
              <a:t>1,2%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5081900" y="5996026"/>
            <a:ext cx="6365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о</a:t>
            </a:r>
            <a:r>
              <a:rPr lang="ru-RU" sz="1200" dirty="0" smtClean="0"/>
              <a:t>тказы</a:t>
            </a:r>
            <a:endParaRPr lang="ru-RU" sz="1200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4815710" y="5749804"/>
            <a:ext cx="1101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п</a:t>
            </a:r>
            <a:r>
              <a:rPr lang="ru-RU" sz="1200" dirty="0" smtClean="0"/>
              <a:t>риостановки</a:t>
            </a:r>
            <a:endParaRPr lang="ru-RU" sz="1200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5026515" y="3357436"/>
            <a:ext cx="5220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ФГБУ</a:t>
            </a:r>
            <a:endParaRPr lang="ru-RU" sz="12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5020716" y="3619979"/>
            <a:ext cx="5212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МФЦ</a:t>
            </a:r>
            <a:endParaRPr lang="ru-RU" sz="1200" dirty="0"/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4291310" y="2012186"/>
            <a:ext cx="0" cy="45022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440406" y="2050204"/>
            <a:ext cx="831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Фактор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420068" y="2055518"/>
            <a:ext cx="1213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Показатель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flipV="1">
            <a:off x="4089129" y="4186977"/>
            <a:ext cx="638527" cy="156144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>
            <a:endCxn id="95" idx="1"/>
          </p:cNvCxnSpPr>
          <p:nvPr/>
        </p:nvCxnSpPr>
        <p:spPr>
          <a:xfrm>
            <a:off x="4097211" y="4363576"/>
            <a:ext cx="630445" cy="118045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Прямоугольник 147"/>
          <p:cNvSpPr/>
          <p:nvPr/>
        </p:nvSpPr>
        <p:spPr>
          <a:xfrm>
            <a:off x="7761516" y="5104497"/>
            <a:ext cx="107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7,6 </a:t>
            </a:r>
            <a:r>
              <a:rPr lang="ru-RU" sz="2400" b="1" dirty="0" err="1" smtClean="0">
                <a:solidFill>
                  <a:schemeClr val="accent1"/>
                </a:solidFill>
              </a:rPr>
              <a:t>дн</a:t>
            </a:r>
            <a:r>
              <a:rPr lang="ru-RU" sz="2400" b="1" dirty="0" smtClean="0">
                <a:solidFill>
                  <a:schemeClr val="accent1"/>
                </a:solidFill>
              </a:rPr>
              <a:t>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7603809" y="5625966"/>
            <a:ext cx="302359" cy="28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 flipV="1">
            <a:off x="4100804" y="3493414"/>
            <a:ext cx="638527" cy="156144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>
            <a:off x="4108886" y="3670013"/>
            <a:ext cx="630445" cy="118045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flipV="1">
            <a:off x="4180776" y="5062016"/>
            <a:ext cx="558555" cy="145136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>
            <a:off x="4188858" y="5227607"/>
            <a:ext cx="630445" cy="118045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flipV="1">
            <a:off x="4160515" y="5826949"/>
            <a:ext cx="638527" cy="156144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>
            <a:off x="4168597" y="6003548"/>
            <a:ext cx="630445" cy="118045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37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Прямоугольник 149"/>
          <p:cNvSpPr/>
          <p:nvPr/>
        </p:nvSpPr>
        <p:spPr>
          <a:xfrm>
            <a:off x="7603809" y="5625966"/>
            <a:ext cx="302359" cy="28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рямоугольник 1037"/>
          <p:cNvSpPr/>
          <p:nvPr/>
        </p:nvSpPr>
        <p:spPr>
          <a:xfrm>
            <a:off x="7726102" y="5957200"/>
            <a:ext cx="914400" cy="568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NumberBall"/>
          <p:cNvSpPr>
            <a:spLocks noChangeAspect="1" noChangeArrowheads="1"/>
          </p:cNvSpPr>
          <p:nvPr/>
        </p:nvSpPr>
        <p:spPr bwMode="gray">
          <a:xfrm>
            <a:off x="99301" y="2687331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5453" y="2573726"/>
            <a:ext cx="33006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Наличие документов территориального планирования и градостроительного зонирования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1042" y="3339705"/>
            <a:ext cx="33294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Учет в ЕГРН земельных участков, расположенных на территории субъекта Российской Федерации, с установленными границами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kern="0" dirty="0">
              <a:solidFill>
                <a:srgbClr val="000000"/>
              </a:solidFill>
              <a:latin typeface="Exo 2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7826" y="4272632"/>
            <a:ext cx="33874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Внесение в ЕГРН сведений о границах административно-территориальных образований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0738" y="5062016"/>
            <a:ext cx="31474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Срок утверждения схемы расположения земельного участка на кадастровом плане территории</a:t>
            </a:r>
          </a:p>
        </p:txBody>
      </p:sp>
      <p:sp>
        <p:nvSpPr>
          <p:cNvPr id="14" name="NumberBall"/>
          <p:cNvSpPr>
            <a:spLocks noChangeAspect="1" noChangeArrowheads="1"/>
          </p:cNvSpPr>
          <p:nvPr/>
        </p:nvSpPr>
        <p:spPr bwMode="gray">
          <a:xfrm>
            <a:off x="99300" y="3357436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1.2</a:t>
            </a:r>
          </a:p>
        </p:txBody>
      </p:sp>
      <p:sp>
        <p:nvSpPr>
          <p:cNvPr id="15" name="NumberBall"/>
          <p:cNvSpPr>
            <a:spLocks noChangeAspect="1" noChangeArrowheads="1"/>
          </p:cNvSpPr>
          <p:nvPr/>
        </p:nvSpPr>
        <p:spPr bwMode="gray">
          <a:xfrm>
            <a:off x="99299" y="4260668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1.3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NumberBall"/>
          <p:cNvSpPr>
            <a:spLocks noChangeAspect="1" noChangeArrowheads="1"/>
          </p:cNvSpPr>
          <p:nvPr/>
        </p:nvSpPr>
        <p:spPr bwMode="gray">
          <a:xfrm>
            <a:off x="99301" y="5067899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1.4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Номер слайда 3"/>
          <p:cNvSpPr txBox="1">
            <a:spLocks/>
          </p:cNvSpPr>
          <p:nvPr/>
        </p:nvSpPr>
        <p:spPr>
          <a:xfrm>
            <a:off x="6982564" y="6515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4</a:t>
            </a:fld>
            <a:endParaRPr lang="uk-UA" sz="16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10435" y="5798355"/>
            <a:ext cx="31680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Срок присвоения адреса земельному участку и объекту недвижимости </a:t>
            </a:r>
            <a:endParaRPr lang="ru-RU" sz="1200" b="1" dirty="0">
              <a:solidFill>
                <a:schemeClr val="accent2"/>
              </a:solidFill>
              <a:latin typeface="Exo 2"/>
              <a:cs typeface="Arial" pitchFamily="34" charset="0"/>
            </a:endParaRPr>
          </a:p>
        </p:txBody>
      </p:sp>
      <p:sp>
        <p:nvSpPr>
          <p:cNvPr id="27" name="NumberBall"/>
          <p:cNvSpPr>
            <a:spLocks noChangeAspect="1" noChangeArrowheads="1"/>
          </p:cNvSpPr>
          <p:nvPr/>
        </p:nvSpPr>
        <p:spPr bwMode="gray">
          <a:xfrm>
            <a:off x="99301" y="5835596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1.5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9" name="Picture 5" descr="C:\Documents and Settings\odaynik_di\Рабочий сто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9" y="779285"/>
            <a:ext cx="8082450" cy="10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7717301" y="2515858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85,8%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98115" y="4032468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47%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7801170" y="5539791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13,8 </a:t>
            </a:r>
            <a:r>
              <a:rPr lang="ru-RU" sz="2400" b="1" dirty="0" err="1" smtClean="0">
                <a:solidFill>
                  <a:schemeClr val="accent1"/>
                </a:solidFill>
              </a:rPr>
              <a:t>дн</a:t>
            </a:r>
            <a:r>
              <a:rPr lang="ru-RU" sz="2400" b="1" dirty="0" smtClean="0">
                <a:solidFill>
                  <a:schemeClr val="accent1"/>
                </a:solidFill>
              </a:rPr>
              <a:t>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801170" y="4341419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15%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754988" y="3317159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39,6%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99301" y="2599079"/>
            <a:ext cx="88961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9805" y="1815476"/>
            <a:ext cx="13372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Целевые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>
                <a:solidFill>
                  <a:srgbClr val="333333"/>
                </a:solidFill>
                <a:latin typeface="Exo 2"/>
              </a:rPr>
              <a:t>31.12.2017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321509" y="2021158"/>
            <a:ext cx="23822" cy="449325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26545" y="1816163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Среднее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 smtClean="0">
                <a:solidFill>
                  <a:srgbClr val="00B050"/>
                </a:solidFill>
                <a:latin typeface="Exo 2"/>
              </a:rPr>
              <a:t>30.06.2017</a:t>
            </a:r>
            <a:endParaRPr lang="ru-RU" sz="1400" b="1" dirty="0">
              <a:solidFill>
                <a:srgbClr val="00B050"/>
              </a:solidFill>
              <a:latin typeface="Exo 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905914" y="2656260"/>
            <a:ext cx="1462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100</a:t>
            </a:r>
            <a:r>
              <a:rPr lang="ru-RU" sz="2800" b="1" dirty="0">
                <a:solidFill>
                  <a:srgbClr val="7ABE4C"/>
                </a:solidFill>
              </a:rPr>
              <a:t>%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6009425" y="3321155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45%</a:t>
            </a:r>
            <a:endParaRPr lang="ru-RU" sz="2400" b="1" dirty="0">
              <a:solidFill>
                <a:srgbClr val="7ABE4C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036267" y="4064948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55%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075259" y="5011296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18 </a:t>
            </a:r>
            <a:r>
              <a:rPr lang="ru-RU" sz="2800" b="1" dirty="0" err="1">
                <a:solidFill>
                  <a:srgbClr val="7ABE4C"/>
                </a:solidFill>
              </a:rPr>
              <a:t>дн</a:t>
            </a:r>
            <a:r>
              <a:rPr lang="ru-RU" sz="2800" b="1" dirty="0">
                <a:solidFill>
                  <a:srgbClr val="7ABE4C"/>
                </a:solidFill>
              </a:rPr>
              <a:t>.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6027453" y="4343121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30%</a:t>
            </a:r>
            <a:endParaRPr lang="ru-RU" sz="2000" b="1" dirty="0">
              <a:solidFill>
                <a:srgbClr val="65A33B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6076588" y="5565339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12 </a:t>
            </a:r>
            <a:r>
              <a:rPr lang="ru-RU" sz="2800" b="1" dirty="0" err="1" smtClean="0">
                <a:solidFill>
                  <a:srgbClr val="7ABE4C"/>
                </a:solidFill>
              </a:rPr>
              <a:t>дн</a:t>
            </a:r>
            <a:r>
              <a:rPr lang="ru-RU" sz="2800" b="1" dirty="0" smtClean="0">
                <a:solidFill>
                  <a:srgbClr val="7ABE4C"/>
                </a:solidFill>
              </a:rPr>
              <a:t>.</a:t>
            </a:r>
            <a:endParaRPr lang="ru-RU" sz="2800" b="1" dirty="0">
              <a:solidFill>
                <a:srgbClr val="7ABE4C"/>
              </a:solidFill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4291310" y="2012186"/>
            <a:ext cx="0" cy="45022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440406" y="2050204"/>
            <a:ext cx="831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Фактор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420068" y="2055518"/>
            <a:ext cx="1213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Показатель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flipV="1">
            <a:off x="4089129" y="4073825"/>
            <a:ext cx="662595" cy="269296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4089129" y="4370757"/>
            <a:ext cx="646519" cy="235142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Прямоугольник 147"/>
          <p:cNvSpPr/>
          <p:nvPr/>
        </p:nvSpPr>
        <p:spPr>
          <a:xfrm>
            <a:off x="7798115" y="5032356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20,6 </a:t>
            </a:r>
            <a:r>
              <a:rPr lang="ru-RU" sz="2400" b="1" dirty="0" err="1" smtClean="0">
                <a:solidFill>
                  <a:schemeClr val="accent1"/>
                </a:solidFill>
              </a:rPr>
              <a:t>дн</a:t>
            </a:r>
            <a:r>
              <a:rPr lang="ru-RU" sz="2400" b="1" dirty="0" smtClean="0">
                <a:solidFill>
                  <a:schemeClr val="accent1"/>
                </a:solidFill>
              </a:rPr>
              <a:t>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cxnSp>
        <p:nvCxnSpPr>
          <p:cNvPr id="151" name="Прямая соединительная линия 150"/>
          <p:cNvCxnSpPr/>
          <p:nvPr/>
        </p:nvCxnSpPr>
        <p:spPr>
          <a:xfrm flipV="1">
            <a:off x="3994753" y="2917871"/>
            <a:ext cx="638527" cy="156144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>
            <a:off x="4002835" y="3094470"/>
            <a:ext cx="630445" cy="118045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4751724" y="2779371"/>
            <a:ext cx="8643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</a:t>
            </a:r>
            <a:r>
              <a:rPr lang="ru-RU" sz="1200" dirty="0" smtClean="0"/>
              <a:t>енпланов</a:t>
            </a:r>
            <a:endParaRPr lang="ru-RU" sz="12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864703" y="3032745"/>
            <a:ext cx="425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ПЗЗ</a:t>
            </a:r>
            <a:endParaRPr lang="ru-RU" sz="12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7726102" y="2826457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88,7%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633280" y="4211329"/>
            <a:ext cx="15399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/>
              <a:t>м</a:t>
            </a:r>
            <a:r>
              <a:rPr lang="ru-RU" sz="1200" dirty="0" err="1" smtClean="0"/>
              <a:t>униц</a:t>
            </a:r>
            <a:r>
              <a:rPr lang="ru-RU" sz="1200" dirty="0" smtClean="0"/>
              <a:t>. образований</a:t>
            </a:r>
            <a:endParaRPr lang="ru-RU" sz="12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788300" y="3935326"/>
            <a:ext cx="10677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с</a:t>
            </a:r>
            <a:r>
              <a:rPr lang="ru-RU" sz="1200" dirty="0" smtClean="0"/>
              <a:t>убъектов РФ</a:t>
            </a:r>
            <a:endParaRPr lang="ru-RU" sz="12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788300" y="4513935"/>
            <a:ext cx="995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н</a:t>
            </a:r>
            <a:r>
              <a:rPr lang="ru-RU" sz="1200" dirty="0" smtClean="0"/>
              <a:t>ас. пунктов</a:t>
            </a:r>
            <a:endParaRPr lang="ru-RU" sz="12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027453" y="3776600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25%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803490" y="37640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7,7%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985483" y="0"/>
            <a:ext cx="69807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ПОСТАНОВКА НА ГОСУДАРСТВЕННЫЙ КАДАСТРОВЫЙ УЧЕТ ЗЕМЕЛЬНЫХ УЧАСТКОВ И ОБЪЕКТОВ НЕДВИЖИМОСТИ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4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umberBall"/>
          <p:cNvSpPr>
            <a:spLocks noChangeAspect="1" noChangeArrowheads="1"/>
          </p:cNvSpPr>
          <p:nvPr/>
        </p:nvSpPr>
        <p:spPr bwMode="gray">
          <a:xfrm>
            <a:off x="54524" y="2959017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.1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5452" y="2977523"/>
            <a:ext cx="33006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Срок подготовки межевого 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r>
              <a:rPr lang="ru-RU" sz="1400" dirty="0" smtClean="0">
                <a:latin typeface="Exo 2"/>
                <a:cs typeface="Arial" pitchFamily="34" charset="0"/>
              </a:rPr>
              <a:t>и </a:t>
            </a:r>
            <a:r>
              <a:rPr lang="ru-RU" sz="1400" dirty="0">
                <a:latin typeface="Exo 2"/>
                <a:cs typeface="Arial" pitchFamily="34" charset="0"/>
              </a:rPr>
              <a:t>технического планов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3052" y="3802447"/>
            <a:ext cx="3329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Профессионализм участников кадастрового учета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kern="0" dirty="0">
              <a:solidFill>
                <a:srgbClr val="000000"/>
              </a:solidFill>
              <a:latin typeface="Exo 2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3052" y="4671859"/>
            <a:ext cx="33874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Учет в ЕГРН земельных участков 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r>
              <a:rPr lang="ru-RU" sz="1400" dirty="0" smtClean="0">
                <a:latin typeface="Exo 2"/>
                <a:cs typeface="Arial" pitchFamily="34" charset="0"/>
              </a:rPr>
              <a:t>с </a:t>
            </a:r>
            <a:r>
              <a:rPr lang="ru-RU" sz="1400" dirty="0">
                <a:latin typeface="Exo 2"/>
                <a:cs typeface="Arial" pitchFamily="34" charset="0"/>
              </a:rPr>
              <a:t>границами, установленными </a:t>
            </a:r>
            <a:r>
              <a:rPr lang="ru-RU" sz="1400" dirty="0" smtClean="0">
                <a:latin typeface="Exo 2"/>
                <a:cs typeface="Arial" pitchFamily="34" charset="0"/>
              </a:rPr>
              <a:t/>
            </a:r>
            <a:br>
              <a:rPr lang="ru-RU" sz="1400" dirty="0" smtClean="0">
                <a:latin typeface="Exo 2"/>
                <a:cs typeface="Arial" pitchFamily="34" charset="0"/>
              </a:rPr>
            </a:br>
            <a:r>
              <a:rPr lang="ru-RU" sz="1400" dirty="0" smtClean="0">
                <a:latin typeface="Exo 2"/>
                <a:cs typeface="Arial" pitchFamily="34" charset="0"/>
              </a:rPr>
              <a:t>в </a:t>
            </a:r>
            <a:r>
              <a:rPr lang="ru-RU" sz="1400" dirty="0">
                <a:latin typeface="Exo 2"/>
                <a:cs typeface="Arial" pitchFamily="34" charset="0"/>
              </a:rPr>
              <a:t>соответствии с законодательством Российской Федерации </a:t>
            </a:r>
          </a:p>
        </p:txBody>
      </p:sp>
      <p:sp>
        <p:nvSpPr>
          <p:cNvPr id="14" name="NumberBall"/>
          <p:cNvSpPr>
            <a:spLocks noChangeAspect="1" noChangeArrowheads="1"/>
          </p:cNvSpPr>
          <p:nvPr/>
        </p:nvSpPr>
        <p:spPr bwMode="gray">
          <a:xfrm>
            <a:off x="54526" y="3795214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.2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NumberBall"/>
          <p:cNvSpPr>
            <a:spLocks noChangeAspect="1" noChangeArrowheads="1"/>
          </p:cNvSpPr>
          <p:nvPr/>
        </p:nvSpPr>
        <p:spPr bwMode="gray">
          <a:xfrm>
            <a:off x="54525" y="4698446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.3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Номер слайда 3"/>
          <p:cNvSpPr txBox="1">
            <a:spLocks/>
          </p:cNvSpPr>
          <p:nvPr/>
        </p:nvSpPr>
        <p:spPr>
          <a:xfrm>
            <a:off x="6982564" y="6515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5</a:t>
            </a:fld>
            <a:endParaRPr lang="uk-UA" sz="1600" b="1" dirty="0">
              <a:solidFill>
                <a:schemeClr val="tx1"/>
              </a:solidFill>
            </a:endParaRPr>
          </a:p>
        </p:txBody>
      </p:sp>
      <p:pic>
        <p:nvPicPr>
          <p:cNvPr id="1029" name="Picture 5" descr="C:\Documents and Settings\odaynik_di\Рабочий сто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9" y="779285"/>
            <a:ext cx="8082450" cy="10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7695677" y="2791392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18,8 </a:t>
            </a:r>
            <a:r>
              <a:rPr lang="ru-RU" sz="2400" b="1" dirty="0" err="1" smtClean="0">
                <a:solidFill>
                  <a:schemeClr val="accent1"/>
                </a:solidFill>
              </a:rPr>
              <a:t>дн</a:t>
            </a:r>
            <a:r>
              <a:rPr lang="ru-RU" sz="2400" b="1" dirty="0" smtClean="0">
                <a:solidFill>
                  <a:schemeClr val="accent1"/>
                </a:solidFill>
              </a:rPr>
              <a:t>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75338" y="4074547"/>
            <a:ext cx="1265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14,06%*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99301" y="2599079"/>
            <a:ext cx="88961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9805" y="1815476"/>
            <a:ext cx="13372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Целевые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>
                <a:solidFill>
                  <a:srgbClr val="333333"/>
                </a:solidFill>
                <a:latin typeface="Exo 2"/>
              </a:rPr>
              <a:t>31.12.2017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321509" y="2021158"/>
            <a:ext cx="23822" cy="449325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26545" y="1816163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Среднее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 smtClean="0">
                <a:solidFill>
                  <a:srgbClr val="00B050"/>
                </a:solidFill>
                <a:latin typeface="Exo 2"/>
              </a:rPr>
              <a:t>30.06.2017</a:t>
            </a:r>
            <a:endParaRPr lang="ru-RU" sz="1400" b="1" dirty="0">
              <a:solidFill>
                <a:srgbClr val="00B050"/>
              </a:solidFill>
              <a:latin typeface="Exo 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905914" y="2793939"/>
            <a:ext cx="1462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15 </a:t>
            </a:r>
            <a:r>
              <a:rPr lang="ru-RU" sz="2800" b="1" dirty="0" err="1" smtClean="0">
                <a:solidFill>
                  <a:srgbClr val="7ABE4C"/>
                </a:solidFill>
              </a:rPr>
              <a:t>дн</a:t>
            </a:r>
            <a:r>
              <a:rPr lang="ru-RU" sz="2800" b="1" dirty="0" smtClean="0">
                <a:solidFill>
                  <a:srgbClr val="7ABE4C"/>
                </a:solidFill>
              </a:rPr>
              <a:t>.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036267" y="4064948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10%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049969" y="4887302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53%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4291310" y="2012186"/>
            <a:ext cx="0" cy="45022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440406" y="2050204"/>
            <a:ext cx="831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Фактор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420068" y="2055518"/>
            <a:ext cx="1213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Показатель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flipV="1">
            <a:off x="4160515" y="4073825"/>
            <a:ext cx="591209" cy="13850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4160515" y="4225708"/>
            <a:ext cx="702325" cy="145049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Прямоугольник 147"/>
          <p:cNvSpPr/>
          <p:nvPr/>
        </p:nvSpPr>
        <p:spPr>
          <a:xfrm>
            <a:off x="7772825" y="4908362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49,9%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064315" y="4225708"/>
            <a:ext cx="6365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о</a:t>
            </a:r>
            <a:r>
              <a:rPr lang="ru-RU" sz="1200" dirty="0" smtClean="0"/>
              <a:t>тказы</a:t>
            </a:r>
            <a:endParaRPr lang="ru-RU" sz="12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862840" y="3935326"/>
            <a:ext cx="1101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п</a:t>
            </a:r>
            <a:r>
              <a:rPr lang="ru-RU" sz="1200" dirty="0" smtClean="0"/>
              <a:t>риостановки</a:t>
            </a:r>
            <a:endParaRPr lang="ru-RU" sz="12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027453" y="3776600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18%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780713" y="3806122"/>
            <a:ext cx="1265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17</a:t>
            </a:r>
            <a:r>
              <a:rPr lang="ru-RU" sz="2400" b="1" dirty="0" smtClean="0">
                <a:solidFill>
                  <a:schemeClr val="accent1"/>
                </a:solidFill>
              </a:rPr>
              <a:t>,58%*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985483" y="0"/>
            <a:ext cx="69807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ПОСТАНОВКА НА ГОСУДАРСТВЕННЫЙ КАДАСТРОВЫЙ УЧЕТ ЗЕМЕЛЬНЫХ УЧАСТКОВ И ОБЪЕКТОВ НЕДВИЖИМОСТИ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523" y="6161568"/>
            <a:ext cx="25464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200" dirty="0" smtClean="0"/>
              <a:t>* Среднее значение на июнь 2017 г.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8526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Прямоугольник 149"/>
          <p:cNvSpPr/>
          <p:nvPr/>
        </p:nvSpPr>
        <p:spPr>
          <a:xfrm>
            <a:off x="7603809" y="5625966"/>
            <a:ext cx="302359" cy="28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рямоугольник 1037"/>
          <p:cNvSpPr/>
          <p:nvPr/>
        </p:nvSpPr>
        <p:spPr>
          <a:xfrm>
            <a:off x="7726102" y="5957200"/>
            <a:ext cx="914400" cy="568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NumberBall"/>
          <p:cNvSpPr>
            <a:spLocks noChangeAspect="1" noChangeArrowheads="1"/>
          </p:cNvSpPr>
          <p:nvPr/>
        </p:nvSpPr>
        <p:spPr bwMode="gray">
          <a:xfrm>
            <a:off x="54524" y="2959017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.1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3052" y="2977523"/>
            <a:ext cx="33006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Уровень использования электронной услуги по постановке на кадастровый учет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3052" y="3802447"/>
            <a:ext cx="33294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Обеспечение межведомственного взаимодействия посредством СМЭВ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kern="0" dirty="0">
              <a:solidFill>
                <a:srgbClr val="000000"/>
              </a:solidFill>
              <a:latin typeface="Exo 2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3052" y="4671859"/>
            <a:ext cx="33874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Exo 2"/>
                <a:cs typeface="Arial" pitchFamily="34" charset="0"/>
              </a:rPr>
              <a:t>Уровень предоставления услуги по постановке на кадастровый учет через МФЦ</a:t>
            </a:r>
          </a:p>
        </p:txBody>
      </p:sp>
      <p:sp>
        <p:nvSpPr>
          <p:cNvPr id="14" name="NumberBall"/>
          <p:cNvSpPr>
            <a:spLocks noChangeAspect="1" noChangeArrowheads="1"/>
          </p:cNvSpPr>
          <p:nvPr/>
        </p:nvSpPr>
        <p:spPr bwMode="gray">
          <a:xfrm>
            <a:off x="54526" y="3795214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.2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NumberBall"/>
          <p:cNvSpPr>
            <a:spLocks noChangeAspect="1" noChangeArrowheads="1"/>
          </p:cNvSpPr>
          <p:nvPr/>
        </p:nvSpPr>
        <p:spPr bwMode="gray">
          <a:xfrm>
            <a:off x="54525" y="4698446"/>
            <a:ext cx="534551" cy="511454"/>
          </a:xfrm>
          <a:prstGeom prst="ellipse">
            <a:avLst/>
          </a:prstGeom>
          <a:solidFill>
            <a:srgbClr val="D2E0E6"/>
          </a:solidFill>
          <a:ln w="9525" algn="ctr">
            <a:solidFill>
              <a:srgbClr val="FFFFFF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006FB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3.3</a:t>
            </a:r>
            <a:endParaRPr lang="ru-RU" sz="2000" b="1" dirty="0">
              <a:solidFill>
                <a:srgbClr val="006FB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Номер слайда 3"/>
          <p:cNvSpPr txBox="1">
            <a:spLocks/>
          </p:cNvSpPr>
          <p:nvPr/>
        </p:nvSpPr>
        <p:spPr>
          <a:xfrm>
            <a:off x="6982564" y="6515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6</a:t>
            </a:fld>
            <a:endParaRPr lang="uk-UA" sz="1600" b="1" dirty="0">
              <a:solidFill>
                <a:schemeClr val="tx1"/>
              </a:solidFill>
            </a:endParaRPr>
          </a:p>
        </p:txBody>
      </p:sp>
      <p:pic>
        <p:nvPicPr>
          <p:cNvPr id="1029" name="Picture 5" descr="C:\Documents and Settings\odaynik_di\Рабочий стол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9" y="779285"/>
            <a:ext cx="8082450" cy="104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7695677" y="2791392"/>
            <a:ext cx="1111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12,12%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75338" y="4074547"/>
            <a:ext cx="835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</a:rPr>
              <a:t>7</a:t>
            </a:r>
            <a:r>
              <a:rPr lang="ru-RU" sz="2400" b="1" dirty="0" smtClean="0">
                <a:solidFill>
                  <a:schemeClr val="accent1"/>
                </a:solidFill>
              </a:rPr>
              <a:t> </a:t>
            </a:r>
            <a:r>
              <a:rPr lang="ru-RU" sz="2400" b="1" dirty="0" smtClean="0">
                <a:solidFill>
                  <a:schemeClr val="accent1"/>
                </a:solidFill>
              </a:rPr>
              <a:t>шт.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99301" y="2599079"/>
            <a:ext cx="88961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9805" y="1815476"/>
            <a:ext cx="13372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Целевые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>
                <a:solidFill>
                  <a:srgbClr val="333333"/>
                </a:solidFill>
                <a:latin typeface="Exo 2"/>
              </a:rPr>
              <a:t>31.12.2017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H="1" flipV="1">
            <a:off x="7321509" y="2021158"/>
            <a:ext cx="23822" cy="449325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526545" y="1816163"/>
            <a:ext cx="13372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Среднее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значение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на </a:t>
            </a:r>
            <a:r>
              <a:rPr lang="ru-RU" sz="1400" b="1" dirty="0" smtClean="0">
                <a:solidFill>
                  <a:srgbClr val="00B050"/>
                </a:solidFill>
                <a:latin typeface="Exo 2"/>
              </a:rPr>
              <a:t>30.06.2017</a:t>
            </a:r>
            <a:endParaRPr lang="ru-RU" sz="1400" b="1" dirty="0">
              <a:solidFill>
                <a:srgbClr val="00B050"/>
              </a:solidFill>
              <a:latin typeface="Exo 2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5905914" y="2793939"/>
            <a:ext cx="1462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45%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036267" y="4064948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8 шт.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049969" y="4887302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70%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flipV="1">
            <a:off x="4291310" y="2012186"/>
            <a:ext cx="0" cy="45022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1440406" y="2050204"/>
            <a:ext cx="831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Фактор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420068" y="2055518"/>
            <a:ext cx="1213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333333"/>
                </a:solidFill>
                <a:latin typeface="Exo 2"/>
              </a:rPr>
              <a:t>Показатель</a:t>
            </a:r>
            <a:endParaRPr lang="ru-RU" sz="1400" b="1" dirty="0">
              <a:solidFill>
                <a:srgbClr val="333333"/>
              </a:solidFill>
              <a:latin typeface="Exo 2"/>
            </a:endParaRPr>
          </a:p>
        </p:txBody>
      </p:sp>
      <p:cxnSp>
        <p:nvCxnSpPr>
          <p:cNvPr id="135" name="Прямая соединительная линия 134"/>
          <p:cNvCxnSpPr/>
          <p:nvPr/>
        </p:nvCxnSpPr>
        <p:spPr>
          <a:xfrm flipV="1">
            <a:off x="4160515" y="4073825"/>
            <a:ext cx="591209" cy="13850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4160515" y="4225708"/>
            <a:ext cx="702325" cy="145049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Прямоугольник 147"/>
          <p:cNvSpPr/>
          <p:nvPr/>
        </p:nvSpPr>
        <p:spPr>
          <a:xfrm>
            <a:off x="7772825" y="4908362"/>
            <a:ext cx="11112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68,32%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027453" y="3776600"/>
            <a:ext cx="1910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ABE4C"/>
                </a:solidFill>
              </a:rPr>
              <a:t>50%</a:t>
            </a:r>
            <a:endParaRPr lang="ru-RU" sz="2800" b="1" dirty="0">
              <a:solidFill>
                <a:srgbClr val="7ABE4C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780713" y="3806122"/>
            <a:ext cx="9557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44,8%</a:t>
            </a:r>
            <a:endParaRPr lang="ru-RU" sz="2400" b="1" dirty="0">
              <a:solidFill>
                <a:schemeClr val="accent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985483" y="0"/>
            <a:ext cx="69807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ПОСТАНОВКА НА ГОСУДАРСТВЕННЫЙ КАДАСТРОВЫЙ УЧЕТ ЗЕМЕЛЬНЫХ УЧАСТКОВ И ОБЪЕКТОВ НЕДВИЖИМОСТИ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36698" y="4279500"/>
            <a:ext cx="1242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Количество </a:t>
            </a:r>
            <a:endParaRPr lang="ru-RU" sz="1200" dirty="0" smtClean="0"/>
          </a:p>
          <a:p>
            <a:r>
              <a:rPr lang="ru-RU" sz="1200" dirty="0" smtClean="0"/>
              <a:t>Сведений СМЭВ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836698" y="3781125"/>
            <a:ext cx="1087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Доля ответов </a:t>
            </a:r>
            <a:br>
              <a:rPr lang="ru-RU" sz="1200" dirty="0" smtClean="0"/>
            </a:br>
            <a:r>
              <a:rPr lang="ru-RU" sz="1200" dirty="0" smtClean="0"/>
              <a:t>в эл. виде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9981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62"/>
          <p:cNvSpPr/>
          <p:nvPr/>
        </p:nvSpPr>
        <p:spPr>
          <a:xfrm>
            <a:off x="3460847" y="4170080"/>
            <a:ext cx="1057376" cy="2226325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543078" y="1383075"/>
            <a:ext cx="1057376" cy="2226325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2358" y="2960166"/>
            <a:ext cx="78201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61666" y="1554446"/>
            <a:ext cx="914400" cy="1392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28466" y="1622685"/>
            <a:ext cx="914400" cy="13374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79343" y="1707860"/>
            <a:ext cx="914400" cy="1238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55241" y="1707859"/>
            <a:ext cx="914400" cy="12386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94747" y="1779868"/>
            <a:ext cx="914400" cy="1166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45624" y="1779867"/>
            <a:ext cx="914400" cy="1180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96502" y="1851876"/>
            <a:ext cx="914400" cy="1094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710985" y="1923883"/>
            <a:ext cx="914400" cy="10362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616591" y="2979864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Южный ФО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42536" y="2985190"/>
            <a:ext cx="10918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Северо- </a:t>
            </a:r>
            <a:endParaRPr lang="ru-RU" sz="1400" dirty="0" smtClean="0"/>
          </a:p>
          <a:p>
            <a:r>
              <a:rPr lang="ru-RU" sz="1400" dirty="0" smtClean="0"/>
              <a:t>Кавказский </a:t>
            </a:r>
          </a:p>
          <a:p>
            <a:r>
              <a:rPr lang="ru-RU" sz="1400" dirty="0" smtClean="0"/>
              <a:t>ФО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587025" y="3008018"/>
            <a:ext cx="1041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Дальне-</a:t>
            </a:r>
          </a:p>
          <a:p>
            <a:r>
              <a:rPr lang="ru-RU" sz="1400" dirty="0" smtClean="0"/>
              <a:t>восточный </a:t>
            </a:r>
          </a:p>
          <a:p>
            <a:r>
              <a:rPr lang="ru-RU" sz="1400" dirty="0" smtClean="0"/>
              <a:t>ФО 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623563" y="2918309"/>
            <a:ext cx="103105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Северо-</a:t>
            </a:r>
          </a:p>
          <a:p>
            <a:r>
              <a:rPr lang="ru-RU" sz="1400" dirty="0" smtClean="0"/>
              <a:t>Западный  </a:t>
            </a:r>
          </a:p>
          <a:p>
            <a:r>
              <a:rPr lang="ru-RU" sz="1400" dirty="0" smtClean="0"/>
              <a:t>ФО 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460847" y="2969345"/>
            <a:ext cx="1225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Центральный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84949" y="2969344"/>
            <a:ext cx="1234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Приволжский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306776" y="2956331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Сибирский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03589" y="2969343"/>
            <a:ext cx="984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Уральский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60225" y="1229187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97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701962" y="128608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95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752839" y="133836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93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828737" y="1369427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93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868243" y="1409907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90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846387" y="1439977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90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969998" y="151602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84</a:t>
            </a:r>
            <a:endParaRPr lang="ru-RU" sz="1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922525" y="1544099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83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695967" y="862616"/>
            <a:ext cx="7694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Средний % достижения по целевой модели по регистрации собственности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150665" y="5712332"/>
            <a:ext cx="78201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361666" y="4306612"/>
            <a:ext cx="914400" cy="13920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428466" y="4532034"/>
            <a:ext cx="914400" cy="11802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479343" y="4604040"/>
            <a:ext cx="914400" cy="109464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555241" y="4653136"/>
            <a:ext cx="914400" cy="10455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594747" y="4725144"/>
            <a:ext cx="914400" cy="9735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645624" y="4797152"/>
            <a:ext cx="914400" cy="9151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696502" y="4941168"/>
            <a:ext cx="914400" cy="7575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7710985" y="5013176"/>
            <a:ext cx="914400" cy="6991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656758" y="5721511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Южный ФО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610902" y="5738862"/>
            <a:ext cx="1700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Северо-Кавказский </a:t>
            </a:r>
          </a:p>
          <a:p>
            <a:r>
              <a:rPr lang="ru-RU" sz="1400" dirty="0" smtClean="0"/>
              <a:t>ФО</a:t>
            </a:r>
            <a:endParaRPr lang="ru-RU" sz="1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455027" y="5721511"/>
            <a:ext cx="104188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Дальне-</a:t>
            </a:r>
          </a:p>
          <a:p>
            <a:r>
              <a:rPr lang="ru-RU" sz="1400" dirty="0" smtClean="0"/>
              <a:t>восточный </a:t>
            </a:r>
          </a:p>
          <a:p>
            <a:r>
              <a:rPr lang="ru-RU" sz="1400" dirty="0" smtClean="0"/>
              <a:t>ФО </a:t>
            </a:r>
            <a:endParaRPr lang="ru-RU" sz="1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459162" y="5732918"/>
            <a:ext cx="1225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Центральный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549927" y="5738862"/>
            <a:ext cx="1234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Приволжский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306776" y="5708497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Сибирский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03589" y="5721509"/>
            <a:ext cx="984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Уральский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ФО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60225" y="3981353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84</a:t>
            </a:r>
            <a:endParaRPr lang="ru-RU" sz="1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1695812" y="4117800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72</a:t>
            </a:r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2746689" y="4170080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71</a:t>
            </a:r>
            <a:endParaRPr lang="ru-RU" sz="1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822587" y="420113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70</a:t>
            </a:r>
            <a:endParaRPr lang="ru-RU" sz="1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862093" y="424161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69</a:t>
            </a:r>
            <a:endParaRPr lang="ru-RU" sz="14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840237" y="427168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67</a:t>
            </a:r>
            <a:endParaRPr lang="ru-RU" sz="1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927463" y="452969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62</a:t>
            </a:r>
            <a:endParaRPr lang="ru-RU" sz="1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7922525" y="455587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61</a:t>
            </a:r>
            <a:endParaRPr lang="ru-RU" sz="1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496915" y="5738011"/>
            <a:ext cx="103105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Северо-</a:t>
            </a:r>
          </a:p>
          <a:p>
            <a:r>
              <a:rPr lang="ru-RU" sz="1400" dirty="0" smtClean="0"/>
              <a:t>Западный  </a:t>
            </a:r>
          </a:p>
          <a:p>
            <a:r>
              <a:rPr lang="ru-RU" sz="1400" dirty="0" smtClean="0"/>
              <a:t>ФО </a:t>
            </a:r>
            <a:endParaRPr lang="ru-RU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400186" y="3668923"/>
            <a:ext cx="6937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Средний % достижения по целевой модели по 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кадастровому учету</a:t>
            </a: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030835" y="169277"/>
            <a:ext cx="69807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73B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СРЕДНЕЕ ДОСТИЖЕНИЕ ПОКАЗАТЕЛЕЙ ЦЕЛЕВЫХ МОДЕЛЕЙ</a:t>
            </a:r>
            <a:endParaRPr lang="ru-RU" sz="1600" b="1" dirty="0">
              <a:solidFill>
                <a:srgbClr val="0073B6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4" name="Номер слайда 3"/>
          <p:cNvSpPr txBox="1">
            <a:spLocks/>
          </p:cNvSpPr>
          <p:nvPr/>
        </p:nvSpPr>
        <p:spPr>
          <a:xfrm>
            <a:off x="6982564" y="6515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fld id="{C426466A-A062-4EA8-869F-F58765B31057}" type="slidenum">
              <a:rPr lang="uk-UA" sz="1600" b="1" smtClean="0">
                <a:solidFill>
                  <a:schemeClr val="tx1"/>
                </a:solidFill>
              </a:rPr>
              <a:pPr/>
              <a:t>7</a:t>
            </a:fld>
            <a:endParaRPr lang="uk-UA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08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1790397" y="2831622"/>
            <a:ext cx="568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>
                <a:solidFill>
                  <a:srgbClr val="0070C0"/>
                </a:solidFill>
                <a:latin typeface="Segoe UI" pitchFamily="34" charset="0"/>
                <a:cs typeface="Segoe UI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54064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11731</TotalTime>
  <Words>593</Words>
  <Application>Microsoft Office PowerPoint</Application>
  <PresentationFormat>Экран (4:3)</PresentationFormat>
  <Paragraphs>220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1_Тема Office</vt:lpstr>
      <vt:lpstr>2_Презентация (1)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Леоненко Алексей Владимирович</dc:creator>
  <cp:lastModifiedBy>Пшеничная Анна Александровна</cp:lastModifiedBy>
  <cp:revision>809</cp:revision>
  <cp:lastPrinted>2017-07-18T15:08:56Z</cp:lastPrinted>
  <dcterms:created xsi:type="dcterms:W3CDTF">2017-02-03T07:25:30Z</dcterms:created>
  <dcterms:modified xsi:type="dcterms:W3CDTF">2017-07-19T14:11:24Z</dcterms:modified>
</cp:coreProperties>
</file>